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E9C4EA-44BB-4895-836D-850E2E3AC5F0}" v="11" dt="2024-12-10T14:26:18.5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99" autoAdjust="0"/>
    <p:restoredTop sz="94660"/>
  </p:normalViewPr>
  <p:slideViewPr>
    <p:cSldViewPr snapToGrid="0">
      <p:cViewPr varScale="1">
        <p:scale>
          <a:sx n="76" d="100"/>
          <a:sy n="76" d="100"/>
        </p:scale>
        <p:origin x="108" y="7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jpg>
</file>

<file path=ppt/media/image3.jpg>
</file>

<file path=ppt/media/image4.jpe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60688-2A5D-1732-95B7-F943693B0DC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4016035-D87D-8489-6D75-49DF850E40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52943A7-AF1A-9415-6E7D-FC34486650F3}"/>
              </a:ext>
            </a:extLst>
          </p:cNvPr>
          <p:cNvSpPr>
            <a:spLocks noGrp="1"/>
          </p:cNvSpPr>
          <p:nvPr>
            <p:ph type="dt" sz="half" idx="10"/>
          </p:nvPr>
        </p:nvSpPr>
        <p:spPr/>
        <p:txBody>
          <a:bodyPr/>
          <a:lstStyle/>
          <a:p>
            <a:fld id="{43575D7F-59B8-4DCD-9AF5-5F53AEDF7833}" type="datetimeFigureOut">
              <a:rPr lang="en-US" smtClean="0"/>
              <a:t>12/10/2024</a:t>
            </a:fld>
            <a:endParaRPr lang="en-US"/>
          </a:p>
        </p:txBody>
      </p:sp>
      <p:sp>
        <p:nvSpPr>
          <p:cNvPr id="5" name="Footer Placeholder 4">
            <a:extLst>
              <a:ext uri="{FF2B5EF4-FFF2-40B4-BE49-F238E27FC236}">
                <a16:creationId xmlns:a16="http://schemas.microsoft.com/office/drawing/2014/main" id="{146D8C01-8424-CA21-E79C-828CA4028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1A19D2-ED70-ABBA-4120-4D5502078FCA}"/>
              </a:ext>
            </a:extLst>
          </p:cNvPr>
          <p:cNvSpPr>
            <a:spLocks noGrp="1"/>
          </p:cNvSpPr>
          <p:nvPr>
            <p:ph type="sldNum" sz="quarter" idx="12"/>
          </p:nvPr>
        </p:nvSpPr>
        <p:spPr/>
        <p:txBody>
          <a:bodyPr/>
          <a:lstStyle/>
          <a:p>
            <a:fld id="{E63C2329-E17B-49F6-8CBC-C0ECFB403AF3}" type="slidenum">
              <a:rPr lang="en-US" smtClean="0"/>
              <a:t>‹#›</a:t>
            </a:fld>
            <a:endParaRPr lang="en-US"/>
          </a:p>
        </p:txBody>
      </p:sp>
    </p:spTree>
    <p:extLst>
      <p:ext uri="{BB962C8B-B14F-4D97-AF65-F5344CB8AC3E}">
        <p14:creationId xmlns:p14="http://schemas.microsoft.com/office/powerpoint/2010/main" val="26653511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E0EE3-7472-4AC5-8652-4B841F8F6F8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3B74A6-677B-33CD-D9F7-B62C3A31F6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E53248-06B3-615F-8649-DDC0A07678A5}"/>
              </a:ext>
            </a:extLst>
          </p:cNvPr>
          <p:cNvSpPr>
            <a:spLocks noGrp="1"/>
          </p:cNvSpPr>
          <p:nvPr>
            <p:ph type="dt" sz="half" idx="10"/>
          </p:nvPr>
        </p:nvSpPr>
        <p:spPr/>
        <p:txBody>
          <a:bodyPr/>
          <a:lstStyle/>
          <a:p>
            <a:fld id="{43575D7F-59B8-4DCD-9AF5-5F53AEDF7833}" type="datetimeFigureOut">
              <a:rPr lang="en-US" smtClean="0"/>
              <a:t>12/10/2024</a:t>
            </a:fld>
            <a:endParaRPr lang="en-US"/>
          </a:p>
        </p:txBody>
      </p:sp>
      <p:sp>
        <p:nvSpPr>
          <p:cNvPr id="5" name="Footer Placeholder 4">
            <a:extLst>
              <a:ext uri="{FF2B5EF4-FFF2-40B4-BE49-F238E27FC236}">
                <a16:creationId xmlns:a16="http://schemas.microsoft.com/office/drawing/2014/main" id="{73CC4F46-E9EC-202C-6CF0-CCF11E2D0F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82FE1D-83EB-A0A3-BD82-1070ECAD095C}"/>
              </a:ext>
            </a:extLst>
          </p:cNvPr>
          <p:cNvSpPr>
            <a:spLocks noGrp="1"/>
          </p:cNvSpPr>
          <p:nvPr>
            <p:ph type="sldNum" sz="quarter" idx="12"/>
          </p:nvPr>
        </p:nvSpPr>
        <p:spPr/>
        <p:txBody>
          <a:bodyPr/>
          <a:lstStyle/>
          <a:p>
            <a:fld id="{E63C2329-E17B-49F6-8CBC-C0ECFB403AF3}" type="slidenum">
              <a:rPr lang="en-US" smtClean="0"/>
              <a:t>‹#›</a:t>
            </a:fld>
            <a:endParaRPr lang="en-US"/>
          </a:p>
        </p:txBody>
      </p:sp>
    </p:spTree>
    <p:extLst>
      <p:ext uri="{BB962C8B-B14F-4D97-AF65-F5344CB8AC3E}">
        <p14:creationId xmlns:p14="http://schemas.microsoft.com/office/powerpoint/2010/main" val="85439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B9D85C-B8A2-41A6-B2B7-C9C1FF9A650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0F0D170-C832-56BF-D266-A024816B8A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92C158-2021-7C9F-C53F-E7C338055BF9}"/>
              </a:ext>
            </a:extLst>
          </p:cNvPr>
          <p:cNvSpPr>
            <a:spLocks noGrp="1"/>
          </p:cNvSpPr>
          <p:nvPr>
            <p:ph type="dt" sz="half" idx="10"/>
          </p:nvPr>
        </p:nvSpPr>
        <p:spPr/>
        <p:txBody>
          <a:bodyPr/>
          <a:lstStyle/>
          <a:p>
            <a:fld id="{43575D7F-59B8-4DCD-9AF5-5F53AEDF7833}" type="datetimeFigureOut">
              <a:rPr lang="en-US" smtClean="0"/>
              <a:t>12/10/2024</a:t>
            </a:fld>
            <a:endParaRPr lang="en-US"/>
          </a:p>
        </p:txBody>
      </p:sp>
      <p:sp>
        <p:nvSpPr>
          <p:cNvPr id="5" name="Footer Placeholder 4">
            <a:extLst>
              <a:ext uri="{FF2B5EF4-FFF2-40B4-BE49-F238E27FC236}">
                <a16:creationId xmlns:a16="http://schemas.microsoft.com/office/drawing/2014/main" id="{4A47918D-AECB-03F5-73B3-2C733541B0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0C8961-F9C3-516F-7722-A6AB7E15B0A4}"/>
              </a:ext>
            </a:extLst>
          </p:cNvPr>
          <p:cNvSpPr>
            <a:spLocks noGrp="1"/>
          </p:cNvSpPr>
          <p:nvPr>
            <p:ph type="sldNum" sz="quarter" idx="12"/>
          </p:nvPr>
        </p:nvSpPr>
        <p:spPr/>
        <p:txBody>
          <a:bodyPr/>
          <a:lstStyle/>
          <a:p>
            <a:fld id="{E63C2329-E17B-49F6-8CBC-C0ECFB403AF3}" type="slidenum">
              <a:rPr lang="en-US" smtClean="0"/>
              <a:t>‹#›</a:t>
            </a:fld>
            <a:endParaRPr lang="en-US"/>
          </a:p>
        </p:txBody>
      </p:sp>
    </p:spTree>
    <p:extLst>
      <p:ext uri="{BB962C8B-B14F-4D97-AF65-F5344CB8AC3E}">
        <p14:creationId xmlns:p14="http://schemas.microsoft.com/office/powerpoint/2010/main" val="4118105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A67D9-CCC6-EB97-D5D4-ABC6DDF3AF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267265-16F2-4C27-8C6B-7F4E6493E1A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AC45E6-B958-B101-B755-58F5991320F7}"/>
              </a:ext>
            </a:extLst>
          </p:cNvPr>
          <p:cNvSpPr>
            <a:spLocks noGrp="1"/>
          </p:cNvSpPr>
          <p:nvPr>
            <p:ph type="dt" sz="half" idx="10"/>
          </p:nvPr>
        </p:nvSpPr>
        <p:spPr/>
        <p:txBody>
          <a:bodyPr/>
          <a:lstStyle/>
          <a:p>
            <a:fld id="{43575D7F-59B8-4DCD-9AF5-5F53AEDF7833}" type="datetimeFigureOut">
              <a:rPr lang="en-US" smtClean="0"/>
              <a:t>12/10/2024</a:t>
            </a:fld>
            <a:endParaRPr lang="en-US"/>
          </a:p>
        </p:txBody>
      </p:sp>
      <p:sp>
        <p:nvSpPr>
          <p:cNvPr id="5" name="Footer Placeholder 4">
            <a:extLst>
              <a:ext uri="{FF2B5EF4-FFF2-40B4-BE49-F238E27FC236}">
                <a16:creationId xmlns:a16="http://schemas.microsoft.com/office/drawing/2014/main" id="{C11D5F50-5720-F629-6059-E1A3F0053F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309689-860B-AFA6-3548-C5EB7AEF37C0}"/>
              </a:ext>
            </a:extLst>
          </p:cNvPr>
          <p:cNvSpPr>
            <a:spLocks noGrp="1"/>
          </p:cNvSpPr>
          <p:nvPr>
            <p:ph type="sldNum" sz="quarter" idx="12"/>
          </p:nvPr>
        </p:nvSpPr>
        <p:spPr/>
        <p:txBody>
          <a:bodyPr/>
          <a:lstStyle/>
          <a:p>
            <a:fld id="{E63C2329-E17B-49F6-8CBC-C0ECFB403AF3}" type="slidenum">
              <a:rPr lang="en-US" smtClean="0"/>
              <a:t>‹#›</a:t>
            </a:fld>
            <a:endParaRPr lang="en-US"/>
          </a:p>
        </p:txBody>
      </p:sp>
    </p:spTree>
    <p:extLst>
      <p:ext uri="{BB962C8B-B14F-4D97-AF65-F5344CB8AC3E}">
        <p14:creationId xmlns:p14="http://schemas.microsoft.com/office/powerpoint/2010/main" val="35840260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2E2F9-1384-D480-2244-61823EEE80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A56F5C5-09CC-D67E-FE9A-A2421CCF9DB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83FB725-F695-C982-9C64-D2E377693A02}"/>
              </a:ext>
            </a:extLst>
          </p:cNvPr>
          <p:cNvSpPr>
            <a:spLocks noGrp="1"/>
          </p:cNvSpPr>
          <p:nvPr>
            <p:ph type="dt" sz="half" idx="10"/>
          </p:nvPr>
        </p:nvSpPr>
        <p:spPr/>
        <p:txBody>
          <a:bodyPr/>
          <a:lstStyle/>
          <a:p>
            <a:fld id="{43575D7F-59B8-4DCD-9AF5-5F53AEDF7833}" type="datetimeFigureOut">
              <a:rPr lang="en-US" smtClean="0"/>
              <a:t>12/10/2024</a:t>
            </a:fld>
            <a:endParaRPr lang="en-US"/>
          </a:p>
        </p:txBody>
      </p:sp>
      <p:sp>
        <p:nvSpPr>
          <p:cNvPr id="5" name="Footer Placeholder 4">
            <a:extLst>
              <a:ext uri="{FF2B5EF4-FFF2-40B4-BE49-F238E27FC236}">
                <a16:creationId xmlns:a16="http://schemas.microsoft.com/office/drawing/2014/main" id="{0062DFAF-A36A-396A-1C45-358D44E777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9E25EC-1557-430F-1FD6-552619AAAFAC}"/>
              </a:ext>
            </a:extLst>
          </p:cNvPr>
          <p:cNvSpPr>
            <a:spLocks noGrp="1"/>
          </p:cNvSpPr>
          <p:nvPr>
            <p:ph type="sldNum" sz="quarter" idx="12"/>
          </p:nvPr>
        </p:nvSpPr>
        <p:spPr/>
        <p:txBody>
          <a:bodyPr/>
          <a:lstStyle/>
          <a:p>
            <a:fld id="{E63C2329-E17B-49F6-8CBC-C0ECFB403AF3}" type="slidenum">
              <a:rPr lang="en-US" smtClean="0"/>
              <a:t>‹#›</a:t>
            </a:fld>
            <a:endParaRPr lang="en-US"/>
          </a:p>
        </p:txBody>
      </p:sp>
    </p:spTree>
    <p:extLst>
      <p:ext uri="{BB962C8B-B14F-4D97-AF65-F5344CB8AC3E}">
        <p14:creationId xmlns:p14="http://schemas.microsoft.com/office/powerpoint/2010/main" val="3629553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229FC-1678-5AC0-919A-097A769C73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F0B102-7403-4F76-6B6A-2D4E1DC8A1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14F280-487F-E08F-30DF-3F25178075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41ECAD-147E-5A1E-5B17-B5B85206F3A2}"/>
              </a:ext>
            </a:extLst>
          </p:cNvPr>
          <p:cNvSpPr>
            <a:spLocks noGrp="1"/>
          </p:cNvSpPr>
          <p:nvPr>
            <p:ph type="dt" sz="half" idx="10"/>
          </p:nvPr>
        </p:nvSpPr>
        <p:spPr/>
        <p:txBody>
          <a:bodyPr/>
          <a:lstStyle/>
          <a:p>
            <a:fld id="{43575D7F-59B8-4DCD-9AF5-5F53AEDF7833}" type="datetimeFigureOut">
              <a:rPr lang="en-US" smtClean="0"/>
              <a:t>12/10/2024</a:t>
            </a:fld>
            <a:endParaRPr lang="en-US"/>
          </a:p>
        </p:txBody>
      </p:sp>
      <p:sp>
        <p:nvSpPr>
          <p:cNvPr id="6" name="Footer Placeholder 5">
            <a:extLst>
              <a:ext uri="{FF2B5EF4-FFF2-40B4-BE49-F238E27FC236}">
                <a16:creationId xmlns:a16="http://schemas.microsoft.com/office/drawing/2014/main" id="{DB8222BB-812F-43A0-4148-B9F4DEB0CB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457398-7B16-803B-B629-DC5082DF87DF}"/>
              </a:ext>
            </a:extLst>
          </p:cNvPr>
          <p:cNvSpPr>
            <a:spLocks noGrp="1"/>
          </p:cNvSpPr>
          <p:nvPr>
            <p:ph type="sldNum" sz="quarter" idx="12"/>
          </p:nvPr>
        </p:nvSpPr>
        <p:spPr/>
        <p:txBody>
          <a:bodyPr/>
          <a:lstStyle/>
          <a:p>
            <a:fld id="{E63C2329-E17B-49F6-8CBC-C0ECFB403AF3}" type="slidenum">
              <a:rPr lang="en-US" smtClean="0"/>
              <a:t>‹#›</a:t>
            </a:fld>
            <a:endParaRPr lang="en-US"/>
          </a:p>
        </p:txBody>
      </p:sp>
    </p:spTree>
    <p:extLst>
      <p:ext uri="{BB962C8B-B14F-4D97-AF65-F5344CB8AC3E}">
        <p14:creationId xmlns:p14="http://schemas.microsoft.com/office/powerpoint/2010/main" val="802789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CAED2-9D6C-6BAA-D197-00D46A5B44F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C1E6622-E59D-8B83-92F9-F39554035B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7F7D0D1-8F7F-201F-8E48-4EB713C8A9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789CE71-09C4-ECA8-532A-BF19243C9D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8709FF0-1690-F79E-ABF5-439F6F06E2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5BEDE1-4E92-4C8D-EB75-99CB89B9BE03}"/>
              </a:ext>
            </a:extLst>
          </p:cNvPr>
          <p:cNvSpPr>
            <a:spLocks noGrp="1"/>
          </p:cNvSpPr>
          <p:nvPr>
            <p:ph type="dt" sz="half" idx="10"/>
          </p:nvPr>
        </p:nvSpPr>
        <p:spPr/>
        <p:txBody>
          <a:bodyPr/>
          <a:lstStyle/>
          <a:p>
            <a:fld id="{43575D7F-59B8-4DCD-9AF5-5F53AEDF7833}" type="datetimeFigureOut">
              <a:rPr lang="en-US" smtClean="0"/>
              <a:t>12/10/2024</a:t>
            </a:fld>
            <a:endParaRPr lang="en-US"/>
          </a:p>
        </p:txBody>
      </p:sp>
      <p:sp>
        <p:nvSpPr>
          <p:cNvPr id="8" name="Footer Placeholder 7">
            <a:extLst>
              <a:ext uri="{FF2B5EF4-FFF2-40B4-BE49-F238E27FC236}">
                <a16:creationId xmlns:a16="http://schemas.microsoft.com/office/drawing/2014/main" id="{C6D9BC5B-F916-80B7-467F-9B876A8315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F8E9A68-7C82-3E2B-1CA4-6A8EFD410817}"/>
              </a:ext>
            </a:extLst>
          </p:cNvPr>
          <p:cNvSpPr>
            <a:spLocks noGrp="1"/>
          </p:cNvSpPr>
          <p:nvPr>
            <p:ph type="sldNum" sz="quarter" idx="12"/>
          </p:nvPr>
        </p:nvSpPr>
        <p:spPr/>
        <p:txBody>
          <a:bodyPr/>
          <a:lstStyle/>
          <a:p>
            <a:fld id="{E63C2329-E17B-49F6-8CBC-C0ECFB403AF3}" type="slidenum">
              <a:rPr lang="en-US" smtClean="0"/>
              <a:t>‹#›</a:t>
            </a:fld>
            <a:endParaRPr lang="en-US"/>
          </a:p>
        </p:txBody>
      </p:sp>
    </p:spTree>
    <p:extLst>
      <p:ext uri="{BB962C8B-B14F-4D97-AF65-F5344CB8AC3E}">
        <p14:creationId xmlns:p14="http://schemas.microsoft.com/office/powerpoint/2010/main" val="2781345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1F304-085B-316D-65A3-A5C12D8AEC4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A8E3A2B-2F1D-6C97-F1AB-CD34A5517751}"/>
              </a:ext>
            </a:extLst>
          </p:cNvPr>
          <p:cNvSpPr>
            <a:spLocks noGrp="1"/>
          </p:cNvSpPr>
          <p:nvPr>
            <p:ph type="dt" sz="half" idx="10"/>
          </p:nvPr>
        </p:nvSpPr>
        <p:spPr/>
        <p:txBody>
          <a:bodyPr/>
          <a:lstStyle/>
          <a:p>
            <a:fld id="{43575D7F-59B8-4DCD-9AF5-5F53AEDF7833}" type="datetimeFigureOut">
              <a:rPr lang="en-US" smtClean="0"/>
              <a:t>12/10/2024</a:t>
            </a:fld>
            <a:endParaRPr lang="en-US"/>
          </a:p>
        </p:txBody>
      </p:sp>
      <p:sp>
        <p:nvSpPr>
          <p:cNvPr id="4" name="Footer Placeholder 3">
            <a:extLst>
              <a:ext uri="{FF2B5EF4-FFF2-40B4-BE49-F238E27FC236}">
                <a16:creationId xmlns:a16="http://schemas.microsoft.com/office/drawing/2014/main" id="{3C6CAB19-3F65-2CAC-949C-AA9DD9DCDC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09AFCA-C6F4-1510-3305-33C29D188845}"/>
              </a:ext>
            </a:extLst>
          </p:cNvPr>
          <p:cNvSpPr>
            <a:spLocks noGrp="1"/>
          </p:cNvSpPr>
          <p:nvPr>
            <p:ph type="sldNum" sz="quarter" idx="12"/>
          </p:nvPr>
        </p:nvSpPr>
        <p:spPr/>
        <p:txBody>
          <a:bodyPr/>
          <a:lstStyle/>
          <a:p>
            <a:fld id="{E63C2329-E17B-49F6-8CBC-C0ECFB403AF3}" type="slidenum">
              <a:rPr lang="en-US" smtClean="0"/>
              <a:t>‹#›</a:t>
            </a:fld>
            <a:endParaRPr lang="en-US"/>
          </a:p>
        </p:txBody>
      </p:sp>
    </p:spTree>
    <p:extLst>
      <p:ext uri="{BB962C8B-B14F-4D97-AF65-F5344CB8AC3E}">
        <p14:creationId xmlns:p14="http://schemas.microsoft.com/office/powerpoint/2010/main" val="32221477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5D46B4-1D40-A678-5818-E68DC8C2DD5E}"/>
              </a:ext>
            </a:extLst>
          </p:cNvPr>
          <p:cNvSpPr>
            <a:spLocks noGrp="1"/>
          </p:cNvSpPr>
          <p:nvPr>
            <p:ph type="dt" sz="half" idx="10"/>
          </p:nvPr>
        </p:nvSpPr>
        <p:spPr/>
        <p:txBody>
          <a:bodyPr/>
          <a:lstStyle/>
          <a:p>
            <a:fld id="{43575D7F-59B8-4DCD-9AF5-5F53AEDF7833}" type="datetimeFigureOut">
              <a:rPr lang="en-US" smtClean="0"/>
              <a:t>12/10/2024</a:t>
            </a:fld>
            <a:endParaRPr lang="en-US"/>
          </a:p>
        </p:txBody>
      </p:sp>
      <p:sp>
        <p:nvSpPr>
          <p:cNvPr id="3" name="Footer Placeholder 2">
            <a:extLst>
              <a:ext uri="{FF2B5EF4-FFF2-40B4-BE49-F238E27FC236}">
                <a16:creationId xmlns:a16="http://schemas.microsoft.com/office/drawing/2014/main" id="{55E52525-1CB8-8B20-49D7-FBF363E425D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61ED3C8-4487-5CE4-D5D7-8DDEE44CE6F5}"/>
              </a:ext>
            </a:extLst>
          </p:cNvPr>
          <p:cNvSpPr>
            <a:spLocks noGrp="1"/>
          </p:cNvSpPr>
          <p:nvPr>
            <p:ph type="sldNum" sz="quarter" idx="12"/>
          </p:nvPr>
        </p:nvSpPr>
        <p:spPr/>
        <p:txBody>
          <a:bodyPr/>
          <a:lstStyle/>
          <a:p>
            <a:fld id="{E63C2329-E17B-49F6-8CBC-C0ECFB403AF3}" type="slidenum">
              <a:rPr lang="en-US" smtClean="0"/>
              <a:t>‹#›</a:t>
            </a:fld>
            <a:endParaRPr lang="en-US"/>
          </a:p>
        </p:txBody>
      </p:sp>
    </p:spTree>
    <p:extLst>
      <p:ext uri="{BB962C8B-B14F-4D97-AF65-F5344CB8AC3E}">
        <p14:creationId xmlns:p14="http://schemas.microsoft.com/office/powerpoint/2010/main" val="17233859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B4FB8-075C-5766-FC34-215D320019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73B7444-A072-0CBD-2620-5F05E5342E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5D0B95F-A3FE-B07B-380C-575A8E7BF1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31FD2C-66B7-6CF6-F827-E81FD52D40E7}"/>
              </a:ext>
            </a:extLst>
          </p:cNvPr>
          <p:cNvSpPr>
            <a:spLocks noGrp="1"/>
          </p:cNvSpPr>
          <p:nvPr>
            <p:ph type="dt" sz="half" idx="10"/>
          </p:nvPr>
        </p:nvSpPr>
        <p:spPr/>
        <p:txBody>
          <a:bodyPr/>
          <a:lstStyle/>
          <a:p>
            <a:fld id="{43575D7F-59B8-4DCD-9AF5-5F53AEDF7833}" type="datetimeFigureOut">
              <a:rPr lang="en-US" smtClean="0"/>
              <a:t>12/10/2024</a:t>
            </a:fld>
            <a:endParaRPr lang="en-US"/>
          </a:p>
        </p:txBody>
      </p:sp>
      <p:sp>
        <p:nvSpPr>
          <p:cNvPr id="6" name="Footer Placeholder 5">
            <a:extLst>
              <a:ext uri="{FF2B5EF4-FFF2-40B4-BE49-F238E27FC236}">
                <a16:creationId xmlns:a16="http://schemas.microsoft.com/office/drawing/2014/main" id="{7603411A-8732-1E42-E102-CCB16F6C2A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A43BD0-51CC-4BAA-91BB-CD82D48A39F0}"/>
              </a:ext>
            </a:extLst>
          </p:cNvPr>
          <p:cNvSpPr>
            <a:spLocks noGrp="1"/>
          </p:cNvSpPr>
          <p:nvPr>
            <p:ph type="sldNum" sz="quarter" idx="12"/>
          </p:nvPr>
        </p:nvSpPr>
        <p:spPr/>
        <p:txBody>
          <a:bodyPr/>
          <a:lstStyle/>
          <a:p>
            <a:fld id="{E63C2329-E17B-49F6-8CBC-C0ECFB403AF3}" type="slidenum">
              <a:rPr lang="en-US" smtClean="0"/>
              <a:t>‹#›</a:t>
            </a:fld>
            <a:endParaRPr lang="en-US"/>
          </a:p>
        </p:txBody>
      </p:sp>
    </p:spTree>
    <p:extLst>
      <p:ext uri="{BB962C8B-B14F-4D97-AF65-F5344CB8AC3E}">
        <p14:creationId xmlns:p14="http://schemas.microsoft.com/office/powerpoint/2010/main" val="4057570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92746-9023-FEF2-D845-13919D0F1E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F81A0F-F133-8957-E9CC-54B46656F6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0C901E-0AA8-52DC-43EA-5CEF1A8B38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7EE0AD-2BAC-2BEF-D715-EBBD27A8EC17}"/>
              </a:ext>
            </a:extLst>
          </p:cNvPr>
          <p:cNvSpPr>
            <a:spLocks noGrp="1"/>
          </p:cNvSpPr>
          <p:nvPr>
            <p:ph type="dt" sz="half" idx="10"/>
          </p:nvPr>
        </p:nvSpPr>
        <p:spPr/>
        <p:txBody>
          <a:bodyPr/>
          <a:lstStyle/>
          <a:p>
            <a:fld id="{43575D7F-59B8-4DCD-9AF5-5F53AEDF7833}" type="datetimeFigureOut">
              <a:rPr lang="en-US" smtClean="0"/>
              <a:t>12/10/2024</a:t>
            </a:fld>
            <a:endParaRPr lang="en-US"/>
          </a:p>
        </p:txBody>
      </p:sp>
      <p:sp>
        <p:nvSpPr>
          <p:cNvPr id="6" name="Footer Placeholder 5">
            <a:extLst>
              <a:ext uri="{FF2B5EF4-FFF2-40B4-BE49-F238E27FC236}">
                <a16:creationId xmlns:a16="http://schemas.microsoft.com/office/drawing/2014/main" id="{BF8489D6-664E-04BF-5C18-3A4D494599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10231F-092F-0B79-578E-20A7CFF8C591}"/>
              </a:ext>
            </a:extLst>
          </p:cNvPr>
          <p:cNvSpPr>
            <a:spLocks noGrp="1"/>
          </p:cNvSpPr>
          <p:nvPr>
            <p:ph type="sldNum" sz="quarter" idx="12"/>
          </p:nvPr>
        </p:nvSpPr>
        <p:spPr/>
        <p:txBody>
          <a:bodyPr/>
          <a:lstStyle/>
          <a:p>
            <a:fld id="{E63C2329-E17B-49F6-8CBC-C0ECFB403AF3}" type="slidenum">
              <a:rPr lang="en-US" smtClean="0"/>
              <a:t>‹#›</a:t>
            </a:fld>
            <a:endParaRPr lang="en-US"/>
          </a:p>
        </p:txBody>
      </p:sp>
    </p:spTree>
    <p:extLst>
      <p:ext uri="{BB962C8B-B14F-4D97-AF65-F5344CB8AC3E}">
        <p14:creationId xmlns:p14="http://schemas.microsoft.com/office/powerpoint/2010/main" val="14388445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8B63DE-5388-9121-DDCE-322A81CE79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38B4B50-7008-16F3-4D99-CEBDD6B547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8F9728-D90D-01D5-E8F2-C597277D9C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3575D7F-59B8-4DCD-9AF5-5F53AEDF7833}" type="datetimeFigureOut">
              <a:rPr lang="en-US" smtClean="0"/>
              <a:t>12/10/2024</a:t>
            </a:fld>
            <a:endParaRPr lang="en-US"/>
          </a:p>
        </p:txBody>
      </p:sp>
      <p:sp>
        <p:nvSpPr>
          <p:cNvPr id="5" name="Footer Placeholder 4">
            <a:extLst>
              <a:ext uri="{FF2B5EF4-FFF2-40B4-BE49-F238E27FC236}">
                <a16:creationId xmlns:a16="http://schemas.microsoft.com/office/drawing/2014/main" id="{4B6201DE-B399-ADFC-1FC2-7BF4910515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A168D93-DC63-FD4D-C4B8-5616BEE922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63C2329-E17B-49F6-8CBC-C0ECFB403AF3}" type="slidenum">
              <a:rPr lang="en-US" smtClean="0"/>
              <a:t>‹#›</a:t>
            </a:fld>
            <a:endParaRPr lang="en-US"/>
          </a:p>
        </p:txBody>
      </p:sp>
    </p:spTree>
    <p:extLst>
      <p:ext uri="{BB962C8B-B14F-4D97-AF65-F5344CB8AC3E}">
        <p14:creationId xmlns:p14="http://schemas.microsoft.com/office/powerpoint/2010/main" val="42657608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jpg"/><Relationship Id="rId5" Type="http://schemas.openxmlformats.org/officeDocument/2006/relationships/image" Target="../media/image2.jp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G_2803">
            <a:hlinkClick r:id="" action="ppaction://media"/>
            <a:extLst>
              <a:ext uri="{FF2B5EF4-FFF2-40B4-BE49-F238E27FC236}">
                <a16:creationId xmlns:a16="http://schemas.microsoft.com/office/drawing/2014/main" id="{55ECEEB6-6057-5B2F-C4C0-BEBDEDDF7C7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3857625" cy="6134430"/>
          </a:xfrm>
          <a:prstGeom prst="rect">
            <a:avLst/>
          </a:prstGeom>
        </p:spPr>
      </p:pic>
      <p:sp>
        <p:nvSpPr>
          <p:cNvPr id="5" name="Content Placeholder 2">
            <a:extLst>
              <a:ext uri="{FF2B5EF4-FFF2-40B4-BE49-F238E27FC236}">
                <a16:creationId xmlns:a16="http://schemas.microsoft.com/office/drawing/2014/main" id="{BE09F2F8-E287-F182-14FD-E662EC28DAE5}"/>
              </a:ext>
            </a:extLst>
          </p:cNvPr>
          <p:cNvSpPr txBox="1">
            <a:spLocks/>
          </p:cNvSpPr>
          <p:nvPr/>
        </p:nvSpPr>
        <p:spPr>
          <a:xfrm>
            <a:off x="3857624" y="0"/>
            <a:ext cx="8334375" cy="6857999"/>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t>Project Background:</a:t>
            </a:r>
          </a:p>
          <a:p>
            <a:pPr algn="l"/>
            <a:r>
              <a:rPr lang="en-US" dirty="0"/>
              <a:t>The previous goal is to use a robotic system to spray paint and coat parts automatically.</a:t>
            </a:r>
          </a:p>
          <a:p>
            <a:pPr algn="l"/>
            <a:r>
              <a:rPr lang="en-US" dirty="0"/>
              <a:t>Previously, I implemented a binary blob search algorithm to locate part positions accurately. This allowed the robot to apply paint precisely by using a camera positioned above the parts, eliminating the need for manually locating part centers.</a:t>
            </a:r>
          </a:p>
          <a:p>
            <a:pPr algn="l"/>
            <a:r>
              <a:rPr lang="en-US" dirty="0"/>
              <a:t>After the spray process, technicians inspect the parts for issues such as overspray (Figure b) or missing paint chips (Figure c). They clean or rework the parts as necessary to ensure quality standards are met.</a:t>
            </a:r>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r>
              <a:rPr lang="en-US" dirty="0"/>
              <a:t>  (b) Overspray		     (c) Missing Chips</a:t>
            </a:r>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p:txBody>
      </p:sp>
      <p:pic>
        <p:nvPicPr>
          <p:cNvPr id="9" name="Picture 8" descr="A close-up of a blue cloth&#10;&#10;Description automatically generated">
            <a:extLst>
              <a:ext uri="{FF2B5EF4-FFF2-40B4-BE49-F238E27FC236}">
                <a16:creationId xmlns:a16="http://schemas.microsoft.com/office/drawing/2014/main" id="{250C3C7E-BF43-8C8E-86A1-5C340A5FB350}"/>
              </a:ext>
            </a:extLst>
          </p:cNvPr>
          <p:cNvPicPr>
            <a:picLocks noChangeAspect="1"/>
          </p:cNvPicPr>
          <p:nvPr/>
        </p:nvPicPr>
        <p:blipFill>
          <a:blip r:embed="rId5">
            <a:extLst>
              <a:ext uri="{28A0092B-C50C-407E-A947-70E740481C1C}">
                <a14:useLocalDpi xmlns:a14="http://schemas.microsoft.com/office/drawing/2010/main" val="0"/>
              </a:ext>
            </a:extLst>
          </a:blip>
          <a:srcRect l="36491" t="159" r="29970" b="33758"/>
          <a:stretch/>
        </p:blipFill>
        <p:spPr>
          <a:xfrm>
            <a:off x="4061540" y="3428999"/>
            <a:ext cx="2441051" cy="2705431"/>
          </a:xfrm>
          <a:prstGeom prst="rect">
            <a:avLst/>
          </a:prstGeom>
        </p:spPr>
      </p:pic>
      <p:pic>
        <p:nvPicPr>
          <p:cNvPr id="11" name="Picture 10" descr="A metal plate with holes and rubber gloves&#10;&#10;Description automatically generated">
            <a:extLst>
              <a:ext uri="{FF2B5EF4-FFF2-40B4-BE49-F238E27FC236}">
                <a16:creationId xmlns:a16="http://schemas.microsoft.com/office/drawing/2014/main" id="{58A5BA08-CC4C-CFB6-6B14-029DE3F0976C}"/>
              </a:ext>
            </a:extLst>
          </p:cNvPr>
          <p:cNvPicPr>
            <a:picLocks noChangeAspect="1"/>
          </p:cNvPicPr>
          <p:nvPr/>
        </p:nvPicPr>
        <p:blipFill>
          <a:blip r:embed="rId6">
            <a:extLst>
              <a:ext uri="{28A0092B-C50C-407E-A947-70E740481C1C}">
                <a14:useLocalDpi xmlns:a14="http://schemas.microsoft.com/office/drawing/2010/main" val="0"/>
              </a:ext>
            </a:extLst>
          </a:blip>
          <a:srcRect l="34369" t="48579" r="27283" b="986"/>
          <a:stretch/>
        </p:blipFill>
        <p:spPr>
          <a:xfrm rot="10800000">
            <a:off x="6978450" y="3428999"/>
            <a:ext cx="3656996" cy="2705430"/>
          </a:xfrm>
          <a:prstGeom prst="rect">
            <a:avLst/>
          </a:prstGeom>
        </p:spPr>
      </p:pic>
      <p:sp>
        <p:nvSpPr>
          <p:cNvPr id="12" name="Oval 11">
            <a:extLst>
              <a:ext uri="{FF2B5EF4-FFF2-40B4-BE49-F238E27FC236}">
                <a16:creationId xmlns:a16="http://schemas.microsoft.com/office/drawing/2014/main" id="{6AD7D19A-EF8D-435A-7AE7-B6347DC95DD1}"/>
              </a:ext>
            </a:extLst>
          </p:cNvPr>
          <p:cNvSpPr/>
          <p:nvPr/>
        </p:nvSpPr>
        <p:spPr>
          <a:xfrm rot="1218991">
            <a:off x="8509969" y="3846572"/>
            <a:ext cx="1254899" cy="538034"/>
          </a:xfrm>
          <a:prstGeom prst="ellipse">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83DF5105-8BA7-0065-F80A-7F45BA56C5BC}"/>
              </a:ext>
            </a:extLst>
          </p:cNvPr>
          <p:cNvCxnSpPr>
            <a:cxnSpLocks/>
            <a:stCxn id="12" idx="4"/>
          </p:cNvCxnSpPr>
          <p:nvPr/>
        </p:nvCxnSpPr>
        <p:spPr>
          <a:xfrm flipH="1">
            <a:off x="8455598" y="4367870"/>
            <a:ext cx="588417" cy="1856871"/>
          </a:xfrm>
          <a:prstGeom prst="straightConnector1">
            <a:avLst/>
          </a:prstGeom>
          <a:ln w="38100">
            <a:tailEnd type="triangle"/>
          </a:ln>
        </p:spPr>
        <p:style>
          <a:lnRef idx="2">
            <a:schemeClr val="accent2"/>
          </a:lnRef>
          <a:fillRef idx="0">
            <a:schemeClr val="accent2"/>
          </a:fillRef>
          <a:effectRef idx="1">
            <a:schemeClr val="accent2"/>
          </a:effectRef>
          <a:fontRef idx="minor">
            <a:schemeClr val="tx1"/>
          </a:fontRef>
        </p:style>
      </p:cxnSp>
      <p:sp>
        <p:nvSpPr>
          <p:cNvPr id="23" name="Subtitle 22">
            <a:extLst>
              <a:ext uri="{FF2B5EF4-FFF2-40B4-BE49-F238E27FC236}">
                <a16:creationId xmlns:a16="http://schemas.microsoft.com/office/drawing/2014/main" id="{8E40F374-A88A-52A6-C1B7-45A7C438F70A}"/>
              </a:ext>
            </a:extLst>
          </p:cNvPr>
          <p:cNvSpPr>
            <a:spLocks noGrp="1"/>
          </p:cNvSpPr>
          <p:nvPr>
            <p:ph type="subTitle" idx="1"/>
          </p:nvPr>
        </p:nvSpPr>
        <p:spPr>
          <a:xfrm>
            <a:off x="-1" y="6134430"/>
            <a:ext cx="3857624" cy="715196"/>
          </a:xfrm>
        </p:spPr>
        <p:txBody>
          <a:bodyPr/>
          <a:lstStyle/>
          <a:p>
            <a:r>
              <a:rPr lang="en-US" dirty="0"/>
              <a:t>(a) Video of Previous Project</a:t>
            </a:r>
          </a:p>
        </p:txBody>
      </p:sp>
    </p:spTree>
    <p:extLst>
      <p:ext uri="{BB962C8B-B14F-4D97-AF65-F5344CB8AC3E}">
        <p14:creationId xmlns:p14="http://schemas.microsoft.com/office/powerpoint/2010/main" val="273632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A2AAD7-814C-B00D-AD10-908D96F0832F}"/>
              </a:ext>
            </a:extLst>
          </p:cNvPr>
          <p:cNvSpPr>
            <a:spLocks noGrp="1"/>
          </p:cNvSpPr>
          <p:nvPr>
            <p:ph idx="1"/>
          </p:nvPr>
        </p:nvSpPr>
        <p:spPr>
          <a:xfrm>
            <a:off x="4581525" y="1208314"/>
            <a:ext cx="7610475" cy="3837214"/>
          </a:xfrm>
        </p:spPr>
        <p:txBody>
          <a:bodyPr>
            <a:normAutofit/>
          </a:bodyPr>
          <a:lstStyle/>
          <a:p>
            <a:pPr marL="0" indent="0">
              <a:buNone/>
            </a:pPr>
            <a:r>
              <a:rPr lang="en-US" sz="2200" dirty="0"/>
              <a:t>With the availability of a robot gripper, we can now pick up and place objects during the process. Our objective is to develop an object detection system to determine whether the parts are well-cleaned. The robot will pick up each part and present it to the camera for inspection.</a:t>
            </a:r>
          </a:p>
          <a:p>
            <a:pPr marL="0" indent="0">
              <a:buNone/>
            </a:pPr>
            <a:r>
              <a:rPr lang="en-US" sz="2200" dirty="0"/>
              <a:t>Given the limited number of images available for each part, we have chosen to use YOLO (You Only Look Once) as our object detection model due to its efficiency with smaller datasets.</a:t>
            </a:r>
          </a:p>
          <a:p>
            <a:pPr marL="0" indent="0">
              <a:buNone/>
            </a:pPr>
            <a:r>
              <a:rPr lang="en-US" sz="2200" dirty="0"/>
              <a:t>Finally, based on the inspection results, the parts will be categorized and placed in two different areas: </a:t>
            </a:r>
            <a:r>
              <a:rPr lang="en-US" sz="2200" b="1" dirty="0"/>
              <a:t>Pass</a:t>
            </a:r>
            <a:r>
              <a:rPr lang="en-US" sz="2200" dirty="0"/>
              <a:t> or </a:t>
            </a:r>
            <a:r>
              <a:rPr lang="en-US" sz="2200" b="1" dirty="0"/>
              <a:t>Failed</a:t>
            </a:r>
            <a:r>
              <a:rPr lang="en-US" sz="2200" dirty="0"/>
              <a:t>.</a:t>
            </a:r>
          </a:p>
          <a:p>
            <a:pPr marL="0" indent="0">
              <a:buNone/>
            </a:pPr>
            <a:endParaRPr lang="en-US" sz="2200" dirty="0"/>
          </a:p>
        </p:txBody>
      </p:sp>
      <p:pic>
        <p:nvPicPr>
          <p:cNvPr id="2050" name="Picture 2">
            <a:extLst>
              <a:ext uri="{FF2B5EF4-FFF2-40B4-BE49-F238E27FC236}">
                <a16:creationId xmlns:a16="http://schemas.microsoft.com/office/drawing/2014/main" id="{4102688C-655B-D151-EDB9-F2345A7B0E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1000"/>
            <a:ext cx="4581525" cy="609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47644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21986-C4F9-972F-8EB2-7903B262DF86}"/>
              </a:ext>
            </a:extLst>
          </p:cNvPr>
          <p:cNvSpPr>
            <a:spLocks noGrp="1"/>
          </p:cNvSpPr>
          <p:nvPr>
            <p:ph type="title"/>
          </p:nvPr>
        </p:nvSpPr>
        <p:spPr>
          <a:xfrm>
            <a:off x="0" y="-179614"/>
            <a:ext cx="3815644" cy="1325563"/>
          </a:xfrm>
        </p:spPr>
        <p:txBody>
          <a:bodyPr/>
          <a:lstStyle/>
          <a:p>
            <a:r>
              <a:rPr lang="en-US" u="sng" dirty="0"/>
              <a:t>Project Outline:</a:t>
            </a:r>
          </a:p>
        </p:txBody>
      </p:sp>
      <p:sp>
        <p:nvSpPr>
          <p:cNvPr id="3" name="Content Placeholder 2">
            <a:extLst>
              <a:ext uri="{FF2B5EF4-FFF2-40B4-BE49-F238E27FC236}">
                <a16:creationId xmlns:a16="http://schemas.microsoft.com/office/drawing/2014/main" id="{133B3B9A-A455-7D00-55AA-A62277CA7A20}"/>
              </a:ext>
            </a:extLst>
          </p:cNvPr>
          <p:cNvSpPr>
            <a:spLocks noGrp="1"/>
          </p:cNvSpPr>
          <p:nvPr>
            <p:ph idx="1"/>
          </p:nvPr>
        </p:nvSpPr>
        <p:spPr>
          <a:xfrm>
            <a:off x="0" y="865412"/>
            <a:ext cx="12192000" cy="6384470"/>
          </a:xfrm>
        </p:spPr>
        <p:txBody>
          <a:bodyPr>
            <a:normAutofit/>
          </a:bodyPr>
          <a:lstStyle/>
          <a:p>
            <a:r>
              <a:rPr lang="en-US" sz="2200" b="1" dirty="0">
                <a:solidFill>
                  <a:schemeClr val="tx2">
                    <a:lumMod val="75000"/>
                    <a:lumOff val="25000"/>
                  </a:schemeClr>
                </a:solidFill>
              </a:rPr>
              <a:t>Part Pickup and Presentation</a:t>
            </a:r>
            <a:endParaRPr lang="en-US" sz="2200" dirty="0">
              <a:solidFill>
                <a:schemeClr val="tx2">
                  <a:lumMod val="75000"/>
                  <a:lumOff val="25000"/>
                </a:schemeClr>
              </a:solidFill>
            </a:endParaRPr>
          </a:p>
          <a:p>
            <a:pPr lvl="1"/>
            <a:r>
              <a:rPr lang="en-US" sz="2000" dirty="0">
                <a:solidFill>
                  <a:schemeClr val="tx2">
                    <a:lumMod val="75000"/>
                    <a:lumOff val="25000"/>
                  </a:schemeClr>
                </a:solidFill>
              </a:rPr>
              <a:t>Use the robot gripper to pick up the part from the designated input area.</a:t>
            </a:r>
          </a:p>
          <a:p>
            <a:pPr lvl="1"/>
            <a:r>
              <a:rPr lang="en-US" sz="2000" dirty="0">
                <a:solidFill>
                  <a:schemeClr val="tx2">
                    <a:lumMod val="75000"/>
                    <a:lumOff val="25000"/>
                  </a:schemeClr>
                </a:solidFill>
              </a:rPr>
              <a:t>Present the part to the camera at multiple angles, ensuring all surfaces are visible for inspection.</a:t>
            </a:r>
          </a:p>
          <a:p>
            <a:pPr lvl="1"/>
            <a:r>
              <a:rPr lang="en-US" sz="2000" dirty="0">
                <a:solidFill>
                  <a:schemeClr val="tx2">
                    <a:lumMod val="75000"/>
                    <a:lumOff val="25000"/>
                  </a:schemeClr>
                </a:solidFill>
              </a:rPr>
              <a:t>Rotate or reposition the part as needed to capture a comprehensive view.</a:t>
            </a:r>
          </a:p>
          <a:p>
            <a:r>
              <a:rPr lang="en-US" sz="2200" b="1" dirty="0">
                <a:solidFill>
                  <a:schemeClr val="tx2">
                    <a:lumMod val="75000"/>
                    <a:lumOff val="25000"/>
                  </a:schemeClr>
                </a:solidFill>
              </a:rPr>
              <a:t>Image Capture and Analysis</a:t>
            </a:r>
            <a:endParaRPr lang="en-US" sz="2200" dirty="0">
              <a:solidFill>
                <a:schemeClr val="tx2">
                  <a:lumMod val="75000"/>
                  <a:lumOff val="25000"/>
                </a:schemeClr>
              </a:solidFill>
            </a:endParaRPr>
          </a:p>
          <a:p>
            <a:pPr lvl="1"/>
            <a:r>
              <a:rPr lang="en-US" sz="2000" dirty="0">
                <a:solidFill>
                  <a:schemeClr val="tx2">
                    <a:lumMod val="75000"/>
                    <a:lumOff val="25000"/>
                  </a:schemeClr>
                </a:solidFill>
              </a:rPr>
              <a:t>Capture high-quality images or video frames of the part using a camera.</a:t>
            </a:r>
          </a:p>
          <a:p>
            <a:pPr lvl="1"/>
            <a:r>
              <a:rPr lang="en-US" sz="2000" dirty="0">
                <a:solidFill>
                  <a:schemeClr val="tx2">
                    <a:lumMod val="75000"/>
                    <a:lumOff val="25000"/>
                  </a:schemeClr>
                </a:solidFill>
              </a:rPr>
              <a:t>Save the captured images or process live images for further analysis.</a:t>
            </a:r>
          </a:p>
          <a:p>
            <a:pPr lvl="1"/>
            <a:r>
              <a:rPr lang="en-US" sz="2000" dirty="0"/>
              <a:t>Implement a YOLO-based object detection system to assess whether the part is well-cleaned.</a:t>
            </a:r>
          </a:p>
          <a:p>
            <a:r>
              <a:rPr lang="en-US" sz="2200" b="1" dirty="0"/>
              <a:t>Decision-Making</a:t>
            </a:r>
            <a:endParaRPr lang="en-US" sz="2200" dirty="0"/>
          </a:p>
          <a:p>
            <a:pPr lvl="1"/>
            <a:r>
              <a:rPr lang="en-US" dirty="0"/>
              <a:t>Classify the part as either </a:t>
            </a:r>
            <a:r>
              <a:rPr lang="en-US" b="1" dirty="0"/>
              <a:t>Pass</a:t>
            </a:r>
            <a:r>
              <a:rPr lang="en-US" dirty="0"/>
              <a:t> or </a:t>
            </a:r>
            <a:r>
              <a:rPr lang="en-US" b="1" dirty="0"/>
              <a:t>Failed</a:t>
            </a:r>
            <a:r>
              <a:rPr lang="en-US" dirty="0"/>
              <a:t>.</a:t>
            </a:r>
          </a:p>
          <a:p>
            <a:r>
              <a:rPr lang="en-US" sz="2200" b="1" dirty="0"/>
              <a:t>Data Logging and Reporting </a:t>
            </a:r>
            <a:endParaRPr lang="en-US" sz="2200" dirty="0"/>
          </a:p>
          <a:p>
            <a:pPr lvl="1"/>
            <a:r>
              <a:rPr lang="en-US" dirty="0"/>
              <a:t>Maintain a log of inspected parts, including inspection time, classification results, and image data.</a:t>
            </a:r>
          </a:p>
          <a:p>
            <a:pPr lvl="1"/>
            <a:r>
              <a:rPr lang="en-US" dirty="0"/>
              <a:t>Generate periodic reports to analyze the system's performance and improve efficiency.</a:t>
            </a:r>
          </a:p>
        </p:txBody>
      </p:sp>
      <p:sp>
        <p:nvSpPr>
          <p:cNvPr id="4" name="Content Placeholder 2">
            <a:extLst>
              <a:ext uri="{FF2B5EF4-FFF2-40B4-BE49-F238E27FC236}">
                <a16:creationId xmlns:a16="http://schemas.microsoft.com/office/drawing/2014/main" id="{8D281B3E-B102-8D2F-3D87-5BFB746ED1A2}"/>
              </a:ext>
            </a:extLst>
          </p:cNvPr>
          <p:cNvSpPr txBox="1">
            <a:spLocks/>
          </p:cNvSpPr>
          <p:nvPr/>
        </p:nvSpPr>
        <p:spPr>
          <a:xfrm>
            <a:off x="10147300" y="1"/>
            <a:ext cx="2044699" cy="865412"/>
          </a:xfrm>
          <a:prstGeom prst="rect">
            <a:avLst/>
          </a:prstGeom>
          <a:ln w="28575">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solidFill>
                  <a:schemeClr val="tx2">
                    <a:lumMod val="75000"/>
                    <a:lumOff val="25000"/>
                  </a:schemeClr>
                </a:solidFill>
              </a:rPr>
              <a:t>Ze’s part</a:t>
            </a:r>
          </a:p>
          <a:p>
            <a:r>
              <a:rPr lang="en-US" sz="2000" b="1" dirty="0"/>
              <a:t>Lucas’s part</a:t>
            </a:r>
            <a:endParaRPr lang="en-US" sz="2000" dirty="0"/>
          </a:p>
        </p:txBody>
      </p:sp>
    </p:spTree>
    <p:extLst>
      <p:ext uri="{BB962C8B-B14F-4D97-AF65-F5344CB8AC3E}">
        <p14:creationId xmlns:p14="http://schemas.microsoft.com/office/powerpoint/2010/main" val="396365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BCEDE-10A1-F607-3F11-A7F626EB9CBE}"/>
              </a:ext>
            </a:extLst>
          </p:cNvPr>
          <p:cNvSpPr>
            <a:spLocks noGrp="1"/>
          </p:cNvSpPr>
          <p:nvPr>
            <p:ph type="title" idx="4294967295"/>
          </p:nvPr>
        </p:nvSpPr>
        <p:spPr>
          <a:xfrm>
            <a:off x="0" y="17463"/>
            <a:ext cx="10217150" cy="896937"/>
          </a:xfrm>
        </p:spPr>
        <p:txBody>
          <a:bodyPr/>
          <a:lstStyle/>
          <a:p>
            <a:r>
              <a:rPr lang="en-US" u="sng" dirty="0"/>
              <a:t>Project Deliverables:</a:t>
            </a:r>
          </a:p>
        </p:txBody>
      </p:sp>
      <p:sp>
        <p:nvSpPr>
          <p:cNvPr id="3" name="Content Placeholder 2">
            <a:extLst>
              <a:ext uri="{FF2B5EF4-FFF2-40B4-BE49-F238E27FC236}">
                <a16:creationId xmlns:a16="http://schemas.microsoft.com/office/drawing/2014/main" id="{E960BA24-AB96-34C3-2D71-7A43414A21C3}"/>
              </a:ext>
            </a:extLst>
          </p:cNvPr>
          <p:cNvSpPr>
            <a:spLocks noGrp="1"/>
          </p:cNvSpPr>
          <p:nvPr>
            <p:ph idx="4294967295"/>
          </p:nvPr>
        </p:nvSpPr>
        <p:spPr>
          <a:xfrm>
            <a:off x="0" y="744538"/>
            <a:ext cx="12192000" cy="6113462"/>
          </a:xfrm>
        </p:spPr>
        <p:txBody>
          <a:bodyPr>
            <a:normAutofit/>
          </a:bodyPr>
          <a:lstStyle/>
          <a:p>
            <a:r>
              <a:rPr lang="en-US" sz="2200" b="1" dirty="0"/>
              <a:t>Image Processing</a:t>
            </a:r>
          </a:p>
          <a:p>
            <a:pPr lvl="1"/>
            <a:r>
              <a:rPr lang="en-US" sz="2000" dirty="0"/>
              <a:t>Prepare box coordinates for the images.</a:t>
            </a:r>
          </a:p>
          <a:p>
            <a:pPr lvl="1"/>
            <a:r>
              <a:rPr lang="en-US" sz="2000" dirty="0"/>
              <a:t>Ensure all necessary files for training are ready.</a:t>
            </a:r>
          </a:p>
          <a:p>
            <a:r>
              <a:rPr lang="en-US" sz="2200" b="1" dirty="0"/>
              <a:t>Implementation Steps</a:t>
            </a:r>
          </a:p>
          <a:p>
            <a:pPr lvl="1"/>
            <a:r>
              <a:rPr lang="en-US" sz="2000" dirty="0"/>
              <a:t>Document the entire training process clearly.</a:t>
            </a:r>
          </a:p>
          <a:p>
            <a:pPr lvl="1"/>
            <a:r>
              <a:rPr lang="en-US" sz="2000" dirty="0"/>
              <a:t>Save the model's weight files after training.</a:t>
            </a:r>
          </a:p>
          <a:p>
            <a:r>
              <a:rPr lang="en-US" sz="2200" b="1" dirty="0"/>
              <a:t>System Integration</a:t>
            </a:r>
          </a:p>
          <a:p>
            <a:pPr lvl="1"/>
            <a:r>
              <a:rPr lang="en-US" sz="2000" dirty="0"/>
              <a:t>Explain how the machine learning model will be integrated with the robot system.</a:t>
            </a:r>
          </a:p>
          <a:p>
            <a:pPr lvl="1"/>
            <a:r>
              <a:rPr lang="en-US" sz="2000" dirty="0"/>
              <a:t>Include information about the software, frameworks, or tools required for integration.</a:t>
            </a:r>
          </a:p>
          <a:p>
            <a:r>
              <a:rPr lang="en-US" sz="2200" b="1" dirty="0"/>
              <a:t>Future Improvements</a:t>
            </a:r>
          </a:p>
          <a:p>
            <a:pPr lvl="1"/>
            <a:r>
              <a:rPr lang="en-US" sz="2000" dirty="0"/>
              <a:t>Plan how to expand the dataset or improve the model with real-time feedback.</a:t>
            </a:r>
          </a:p>
          <a:p>
            <a:pPr lvl="1"/>
            <a:r>
              <a:rPr lang="en-US" sz="2000" dirty="0"/>
              <a:t>Suggest solutions if the hardware or parts design changes in the future.</a:t>
            </a:r>
          </a:p>
          <a:p>
            <a:r>
              <a:rPr lang="en-US" sz="2200" b="1" dirty="0"/>
              <a:t>Timeline and Milestones</a:t>
            </a:r>
          </a:p>
          <a:p>
            <a:pPr lvl="1"/>
            <a:r>
              <a:rPr lang="en-US" sz="2000" dirty="0"/>
              <a:t>Create a step-by-step timeline for the machine learning tasks.</a:t>
            </a:r>
          </a:p>
          <a:p>
            <a:pPr lvl="1"/>
            <a:r>
              <a:rPr lang="en-US" sz="2000" dirty="0"/>
              <a:t>Include key milestones, such as preparing the dataset, training the model, testing, and deploying it.</a:t>
            </a:r>
          </a:p>
        </p:txBody>
      </p:sp>
    </p:spTree>
    <p:extLst>
      <p:ext uri="{BB962C8B-B14F-4D97-AF65-F5344CB8AC3E}">
        <p14:creationId xmlns:p14="http://schemas.microsoft.com/office/powerpoint/2010/main" val="2502869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8FBDF4-5817-AEA6-3ED3-9334AC595E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F60ECF-6A2F-DC7F-8664-DEFB4D7640F9}"/>
              </a:ext>
            </a:extLst>
          </p:cNvPr>
          <p:cNvSpPr>
            <a:spLocks noGrp="1"/>
          </p:cNvSpPr>
          <p:nvPr>
            <p:ph type="title" idx="4294967295"/>
          </p:nvPr>
        </p:nvSpPr>
        <p:spPr>
          <a:xfrm>
            <a:off x="0" y="17463"/>
            <a:ext cx="10217150" cy="896937"/>
          </a:xfrm>
        </p:spPr>
        <p:txBody>
          <a:bodyPr/>
          <a:lstStyle/>
          <a:p>
            <a:r>
              <a:rPr lang="en-US" u="sng" dirty="0"/>
              <a:t>Additional Details:</a:t>
            </a:r>
          </a:p>
        </p:txBody>
      </p:sp>
      <p:sp>
        <p:nvSpPr>
          <p:cNvPr id="3" name="Content Placeholder 2">
            <a:extLst>
              <a:ext uri="{FF2B5EF4-FFF2-40B4-BE49-F238E27FC236}">
                <a16:creationId xmlns:a16="http://schemas.microsoft.com/office/drawing/2014/main" id="{B5D8EC61-C234-A4D1-C16B-4A7403953204}"/>
              </a:ext>
            </a:extLst>
          </p:cNvPr>
          <p:cNvSpPr>
            <a:spLocks noGrp="1"/>
          </p:cNvSpPr>
          <p:nvPr>
            <p:ph idx="4294967295"/>
          </p:nvPr>
        </p:nvSpPr>
        <p:spPr>
          <a:xfrm>
            <a:off x="0" y="744538"/>
            <a:ext cx="12192000" cy="6113462"/>
          </a:xfrm>
        </p:spPr>
        <p:txBody>
          <a:bodyPr>
            <a:normAutofit/>
          </a:bodyPr>
          <a:lstStyle/>
          <a:p>
            <a:r>
              <a:rPr lang="en-US" sz="2200" b="1" dirty="0"/>
              <a:t>Robot Details</a:t>
            </a:r>
          </a:p>
          <a:p>
            <a:pPr lvl="1"/>
            <a:r>
              <a:rPr lang="en-US" sz="2000" dirty="0"/>
              <a:t>Type: UR3e</a:t>
            </a:r>
          </a:p>
          <a:p>
            <a:pPr lvl="1"/>
            <a:r>
              <a:rPr lang="en-US" sz="2000" dirty="0"/>
              <a:t>Gripper: </a:t>
            </a:r>
            <a:r>
              <a:rPr lang="en-US" sz="2000" dirty="0" err="1"/>
              <a:t>OnRobot</a:t>
            </a:r>
            <a:r>
              <a:rPr lang="en-US" sz="2000" dirty="0"/>
              <a:t> 2FG7 gripper</a:t>
            </a:r>
          </a:p>
          <a:p>
            <a:r>
              <a:rPr lang="en-US" sz="2200" b="1" dirty="0"/>
              <a:t>Programming language</a:t>
            </a:r>
          </a:p>
          <a:p>
            <a:pPr lvl="1"/>
            <a:r>
              <a:rPr lang="en-US" sz="2000" dirty="0"/>
              <a:t>Python</a:t>
            </a:r>
          </a:p>
          <a:p>
            <a:r>
              <a:rPr lang="en-US" sz="2200" b="1" dirty="0"/>
              <a:t>Collaboration Workflow</a:t>
            </a:r>
          </a:p>
          <a:p>
            <a:pPr lvl="1"/>
            <a:r>
              <a:rPr lang="en-US" sz="2000" dirty="0"/>
              <a:t>GitHub: For sharing progress, code, and updates.</a:t>
            </a:r>
          </a:p>
          <a:p>
            <a:pPr lvl="1"/>
            <a:r>
              <a:rPr lang="en-US" sz="2000" dirty="0"/>
              <a:t>Google Drive: For sharing datasets and large files.</a:t>
            </a:r>
          </a:p>
          <a:p>
            <a:pPr marL="457200" lvl="1" indent="0">
              <a:buNone/>
            </a:pPr>
            <a:endParaRPr lang="en-US" sz="2000" dirty="0"/>
          </a:p>
        </p:txBody>
      </p:sp>
    </p:spTree>
    <p:extLst>
      <p:ext uri="{BB962C8B-B14F-4D97-AF65-F5344CB8AC3E}">
        <p14:creationId xmlns:p14="http://schemas.microsoft.com/office/powerpoint/2010/main" val="36455176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1104</TotalTime>
  <Words>548</Words>
  <Application>Microsoft Office PowerPoint</Application>
  <PresentationFormat>Widescreen</PresentationFormat>
  <Paragraphs>62</Paragraphs>
  <Slides>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Aptos</vt:lpstr>
      <vt:lpstr>Aptos Display</vt:lpstr>
      <vt:lpstr>Arial</vt:lpstr>
      <vt:lpstr>Office Theme</vt:lpstr>
      <vt:lpstr>PowerPoint Presentation</vt:lpstr>
      <vt:lpstr>PowerPoint Presentation</vt:lpstr>
      <vt:lpstr>Project Outline:</vt:lpstr>
      <vt:lpstr>Project Deliverables:</vt:lpstr>
      <vt:lpstr>Additional Details: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Ze Zhuang</dc:creator>
  <cp:lastModifiedBy>Ze Zhuang</cp:lastModifiedBy>
  <cp:revision>2</cp:revision>
  <dcterms:created xsi:type="dcterms:W3CDTF">2024-12-09T20:37:39Z</dcterms:created>
  <dcterms:modified xsi:type="dcterms:W3CDTF">2024-12-10T15:06:14Z</dcterms:modified>
</cp:coreProperties>
</file>

<file path=docProps/thumbnail.jpeg>
</file>